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98" r:id="rId2"/>
    <p:sldId id="299" r:id="rId3"/>
    <p:sldId id="289" r:id="rId4"/>
    <p:sldId id="319" r:id="rId5"/>
    <p:sldId id="321" r:id="rId6"/>
    <p:sldId id="320" r:id="rId7"/>
    <p:sldId id="322" r:id="rId8"/>
    <p:sldId id="323" r:id="rId9"/>
    <p:sldId id="318" r:id="rId1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414141"/>
        </a:solidFill>
        <a:latin typeface="Gill Sans Light"/>
        <a:ea typeface="ヒラギノ角ゴ ProN W3"/>
        <a:cs typeface="Arial" pitchFamily="34" charset="0"/>
        <a:sym typeface="Gill Sans Light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414141"/>
        </a:solidFill>
        <a:latin typeface="Gill Sans Light"/>
        <a:ea typeface="ヒラギノ角ゴ ProN W3"/>
        <a:cs typeface="Arial" pitchFamily="34" charset="0"/>
        <a:sym typeface="Gill Sans Light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414141"/>
        </a:solidFill>
        <a:latin typeface="Gill Sans Light"/>
        <a:ea typeface="ヒラギノ角ゴ ProN W3"/>
        <a:cs typeface="Arial" pitchFamily="34" charset="0"/>
        <a:sym typeface="Gill Sans Light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414141"/>
        </a:solidFill>
        <a:latin typeface="Gill Sans Light"/>
        <a:ea typeface="ヒラギノ角ゴ ProN W3"/>
        <a:cs typeface="Arial" pitchFamily="34" charset="0"/>
        <a:sym typeface="Gill Sans Light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414141"/>
        </a:solidFill>
        <a:latin typeface="Gill Sans Light"/>
        <a:ea typeface="ヒラギノ角ゴ ProN W3"/>
        <a:cs typeface="Arial" pitchFamily="34" charset="0"/>
        <a:sym typeface="Gill Sans Light"/>
      </a:defRPr>
    </a:lvl5pPr>
    <a:lvl6pPr marL="2286000" algn="l" defTabSz="914400" rtl="0" eaLnBrk="1" latinLnBrk="0" hangingPunct="1">
      <a:defRPr sz="2000" kern="1200">
        <a:solidFill>
          <a:srgbClr val="414141"/>
        </a:solidFill>
        <a:latin typeface="Gill Sans Light"/>
        <a:ea typeface="ヒラギノ角ゴ ProN W3"/>
        <a:cs typeface="Arial" pitchFamily="34" charset="0"/>
        <a:sym typeface="Gill Sans Light"/>
      </a:defRPr>
    </a:lvl6pPr>
    <a:lvl7pPr marL="2743200" algn="l" defTabSz="914400" rtl="0" eaLnBrk="1" latinLnBrk="0" hangingPunct="1">
      <a:defRPr sz="2000" kern="1200">
        <a:solidFill>
          <a:srgbClr val="414141"/>
        </a:solidFill>
        <a:latin typeface="Gill Sans Light"/>
        <a:ea typeface="ヒラギノ角ゴ ProN W3"/>
        <a:cs typeface="Arial" pitchFamily="34" charset="0"/>
        <a:sym typeface="Gill Sans Light"/>
      </a:defRPr>
    </a:lvl7pPr>
    <a:lvl8pPr marL="3200400" algn="l" defTabSz="914400" rtl="0" eaLnBrk="1" latinLnBrk="0" hangingPunct="1">
      <a:defRPr sz="2000" kern="1200">
        <a:solidFill>
          <a:srgbClr val="414141"/>
        </a:solidFill>
        <a:latin typeface="Gill Sans Light"/>
        <a:ea typeface="ヒラギノ角ゴ ProN W3"/>
        <a:cs typeface="Arial" pitchFamily="34" charset="0"/>
        <a:sym typeface="Gill Sans Light"/>
      </a:defRPr>
    </a:lvl8pPr>
    <a:lvl9pPr marL="3657600" algn="l" defTabSz="914400" rtl="0" eaLnBrk="1" latinLnBrk="0" hangingPunct="1">
      <a:defRPr sz="2000" kern="1200">
        <a:solidFill>
          <a:srgbClr val="414141"/>
        </a:solidFill>
        <a:latin typeface="Gill Sans Light"/>
        <a:ea typeface="ヒラギノ角ゴ ProN W3"/>
        <a:cs typeface="Arial" pitchFamily="34" charset="0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88830" autoAdjust="0"/>
  </p:normalViewPr>
  <p:slideViewPr>
    <p:cSldViewPr>
      <p:cViewPr varScale="1">
        <p:scale>
          <a:sx n="83" d="100"/>
          <a:sy n="83" d="100"/>
        </p:scale>
        <p:origin x="752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69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9659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0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81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82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139700"/>
            <a:ext cx="2162175" cy="461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39700"/>
            <a:ext cx="6334125" cy="461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531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058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3307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676400"/>
            <a:ext cx="4248150" cy="307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676400"/>
            <a:ext cx="4248150" cy="307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85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735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998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458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283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1163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139700"/>
            <a:ext cx="86487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676400"/>
            <a:ext cx="864870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/>
              </a:rPr>
              <a:t>Second level</a:t>
            </a:r>
          </a:p>
          <a:p>
            <a:pPr lvl="2"/>
            <a:r>
              <a:rPr lang="en-US" smtClean="0">
                <a:sym typeface="Gill Sans Light"/>
              </a:rPr>
              <a:t>Third level</a:t>
            </a:r>
          </a:p>
          <a:p>
            <a:pPr lvl="3"/>
            <a:r>
              <a:rPr lang="en-US" smtClean="0">
                <a:sym typeface="Gill Sans Light"/>
              </a:rPr>
              <a:t>Fourth level</a:t>
            </a:r>
          </a:p>
          <a:p>
            <a:pPr lvl="4"/>
            <a:r>
              <a:rPr lang="en-US" smtClean="0">
                <a:sym typeface="Gill Sans Light"/>
              </a:rPr>
              <a:t>Fifth level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318000"/>
            <a:ext cx="2533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ヒラギノ角ゴ ProN W3"/>
          <a:sym typeface="Gill Sans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-128"/>
          <a:cs typeface="ヒラギノ角ゴ ProN W3"/>
          <a:sym typeface="Gill Sans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-128"/>
          <a:cs typeface="ヒラギノ角ゴ ProN W3"/>
          <a:sym typeface="Gill Sans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-128"/>
          <a:cs typeface="ヒラギノ角ゴ ProN W3"/>
          <a:sym typeface="Gill Sans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-128"/>
          <a:cs typeface="ヒラギノ角ゴ ProN W3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-128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-128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-128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-128"/>
          <a:sym typeface="Gill Sans Light" charset="0"/>
        </a:defRPr>
      </a:lvl9pPr>
    </p:titleStyle>
    <p:bodyStyle>
      <a:lvl1pPr marL="304800" indent="-304800" algn="l" rtl="0" eaLnBrk="0" fontAlgn="base" hangingPunct="0">
        <a:spcBef>
          <a:spcPts val="20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>
          <a:solidFill>
            <a:schemeClr val="tx1"/>
          </a:solidFill>
          <a:latin typeface="+mn-lt"/>
          <a:ea typeface="+mn-ea"/>
          <a:cs typeface="ヒラギノ角ゴ ProN W3"/>
          <a:sym typeface="Gill Sans Light"/>
        </a:defRPr>
      </a:lvl1pPr>
      <a:lvl2pPr marL="635000" indent="-304800" algn="l" rtl="0" eaLnBrk="0" fontAlgn="base" hangingPunct="0">
        <a:spcBef>
          <a:spcPts val="20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>
          <a:solidFill>
            <a:schemeClr val="tx1"/>
          </a:solidFill>
          <a:latin typeface="+mn-lt"/>
          <a:ea typeface="+mn-ea"/>
          <a:cs typeface="ヒラギノ角ゴ ProN W3"/>
          <a:sym typeface="Gill Sans Light"/>
        </a:defRPr>
      </a:lvl2pPr>
      <a:lvl3pPr marL="1016000" indent="-304800" algn="l" rtl="0" eaLnBrk="0" fontAlgn="base" hangingPunct="0">
        <a:spcBef>
          <a:spcPts val="20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>
          <a:solidFill>
            <a:schemeClr val="tx1"/>
          </a:solidFill>
          <a:latin typeface="+mn-lt"/>
          <a:ea typeface="+mn-ea"/>
          <a:cs typeface="ヒラギノ角ゴ ProN W3"/>
          <a:sym typeface="Gill Sans Light"/>
        </a:defRPr>
      </a:lvl3pPr>
      <a:lvl4pPr marL="1397000" indent="-304800" algn="l" rtl="0" eaLnBrk="0" fontAlgn="base" hangingPunct="0">
        <a:spcBef>
          <a:spcPts val="20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>
          <a:solidFill>
            <a:schemeClr val="tx1"/>
          </a:solidFill>
          <a:latin typeface="+mn-lt"/>
          <a:ea typeface="+mn-ea"/>
          <a:cs typeface="ヒラギノ角ゴ ProN W3"/>
          <a:sym typeface="Gill Sans Light"/>
        </a:defRPr>
      </a:lvl4pPr>
      <a:lvl5pPr marL="1778000" indent="-304800" algn="l" rtl="0" eaLnBrk="0" fontAlgn="base" hangingPunct="0">
        <a:spcBef>
          <a:spcPts val="20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>
          <a:solidFill>
            <a:schemeClr val="tx1"/>
          </a:solidFill>
          <a:latin typeface="+mn-lt"/>
          <a:ea typeface="+mn-ea"/>
          <a:cs typeface="ヒラギノ角ゴ ProN W3"/>
          <a:sym typeface="Gill Sans Light"/>
        </a:defRPr>
      </a:lvl5pPr>
      <a:lvl6pPr marL="2235200" indent="-304800" algn="l" rtl="0" fontAlgn="base">
        <a:spcBef>
          <a:spcPts val="20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>
          <a:solidFill>
            <a:schemeClr val="tx1"/>
          </a:solidFill>
          <a:latin typeface="+mn-lt"/>
          <a:ea typeface="+mn-ea"/>
          <a:sym typeface="Gill Sans Light" charset="0"/>
        </a:defRPr>
      </a:lvl6pPr>
      <a:lvl7pPr marL="2692400" indent="-304800" algn="l" rtl="0" fontAlgn="base">
        <a:spcBef>
          <a:spcPts val="20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>
          <a:solidFill>
            <a:schemeClr val="tx1"/>
          </a:solidFill>
          <a:latin typeface="+mn-lt"/>
          <a:ea typeface="+mn-ea"/>
          <a:sym typeface="Gill Sans Light" charset="0"/>
        </a:defRPr>
      </a:lvl7pPr>
      <a:lvl8pPr marL="3149600" indent="-304800" algn="l" rtl="0" fontAlgn="base">
        <a:spcBef>
          <a:spcPts val="20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>
          <a:solidFill>
            <a:schemeClr val="tx1"/>
          </a:solidFill>
          <a:latin typeface="+mn-lt"/>
          <a:ea typeface="+mn-ea"/>
          <a:sym typeface="Gill Sans Light" charset="0"/>
        </a:defRPr>
      </a:lvl8pPr>
      <a:lvl9pPr marL="3606800" indent="-304800" algn="l" rtl="0" fontAlgn="base">
        <a:spcBef>
          <a:spcPts val="20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>
          <a:solidFill>
            <a:schemeClr val="tx1"/>
          </a:solidFill>
          <a:latin typeface="+mn-lt"/>
          <a:ea typeface="+mn-ea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61949"/>
            <a:ext cx="8287846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55" pitchFamily="34" charset="0"/>
              </a:rPr>
              <a:t>Compliance Outlook</a:t>
            </a:r>
            <a:endParaRPr lang="en-US" sz="6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Univers 55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795" y="1707742"/>
            <a:ext cx="8276251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55" pitchFamily="34" charset="0"/>
              </a:rPr>
              <a:t>Youth Savings Accounts</a:t>
            </a:r>
            <a:endParaRPr lang="en-US" sz="5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Univers 55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76725"/>
            <a:ext cx="2438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328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052" y="209548"/>
            <a:ext cx="51657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  <a:cs typeface="Times New Roman" pitchFamily="18" charset="0"/>
              </a:rPr>
              <a:t>Looking Ahead to 2013</a:t>
            </a:r>
            <a:endParaRPr lang="en-US" sz="3600" b="1" cap="none" spc="0" dirty="0">
              <a:ln w="10160">
                <a:solidFill>
                  <a:schemeClr val="tx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047750"/>
            <a:ext cx="4446707" cy="685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CFPB</a:t>
            </a:r>
            <a:endParaRPr lang="en-US" sz="2400" b="1" dirty="0">
              <a:solidFill>
                <a:schemeClr val="bg2"/>
              </a:solidFill>
              <a:latin typeface="Univers 45 Light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1093470"/>
            <a:ext cx="3889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tx2"/>
                </a:solidFill>
                <a:latin typeface="Univers 45 Light" pitchFamily="34" charset="0"/>
                <a:cs typeface="Times New Roman" pitchFamily="18" charset="0"/>
              </a:rPr>
              <a:t>NCUA</a:t>
            </a:r>
            <a:endParaRPr lang="en-US" sz="2400" b="1" dirty="0">
              <a:solidFill>
                <a:schemeClr val="tx2"/>
              </a:solidFill>
              <a:latin typeface="Univers 45 Light" pitchFamily="34" charset="0"/>
              <a:cs typeface="Times New Roman" pitchFamily="18" charset="0"/>
            </a:endParaRPr>
          </a:p>
          <a:p>
            <a:pPr lvl="1"/>
            <a:endParaRPr lang="en-US" sz="2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76725"/>
            <a:ext cx="2438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28600" y="1581150"/>
            <a:ext cx="4446707" cy="208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3048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1pPr>
            <a:lvl2pPr marL="635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2pPr>
            <a:lvl3pPr marL="1016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3pPr>
            <a:lvl4pPr marL="1397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4pPr>
            <a:lvl5pPr marL="1778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5pPr>
            <a:lvl6pPr marL="22352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6pPr>
            <a:lvl7pPr marL="26924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7pPr>
            <a:lvl8pPr marL="31496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8pPr>
            <a:lvl9pPr marL="36068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High Cost Mortgages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Escrow Requirements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Ability to Repay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Servicing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407927" y="1463248"/>
            <a:ext cx="4446707" cy="208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3048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1pPr>
            <a:lvl2pPr marL="635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2pPr>
            <a:lvl3pPr marL="1016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3pPr>
            <a:lvl4pPr marL="1397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4pPr>
            <a:lvl5pPr marL="1778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5pPr>
            <a:lvl6pPr marL="22352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6pPr>
            <a:lvl7pPr marL="26924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7pPr>
            <a:lvl8pPr marL="31496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8pPr>
            <a:lvl9pPr marL="36068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Small Credit Union Rule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Low Income Designation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CU Troubled Condition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  <a:cs typeface="Times New Roman" pitchFamily="18" charset="0"/>
            </a:endParaRPr>
          </a:p>
        </p:txBody>
      </p:sp>
      <p:pic>
        <p:nvPicPr>
          <p:cNvPr id="2" name="StingerLoop112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"/>
            <a:ext cx="9220200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53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61925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  <a:cs typeface="Times New Roman" pitchFamily="18" charset="0"/>
              </a:rPr>
              <a:t>Youth Savings Accounts</a:t>
            </a:r>
            <a:endParaRPr lang="en-US" sz="3600" b="1" cap="none" spc="0" dirty="0">
              <a:ln w="10160">
                <a:solidFill>
                  <a:schemeClr val="tx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76725"/>
            <a:ext cx="2438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971550"/>
            <a:ext cx="822959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February 24, 2015 </a:t>
            </a:r>
          </a:p>
          <a:p>
            <a:pPr algn="ctr">
              <a:spcAft>
                <a:spcPts val="600"/>
              </a:spcAft>
            </a:pPr>
            <a:r>
              <a:rPr lang="en-US" sz="26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Joint Agencies (National </a:t>
            </a:r>
            <a:r>
              <a:rPr lang="en-US" sz="2600" b="1" dirty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Credit Union Administration, along with the Federal Reserve, Federal Deposit Insurance Corporation, Financial Crimes Enforcement Network, and the Office of the Comptroller of the </a:t>
            </a:r>
            <a:r>
              <a:rPr lang="en-US" sz="26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Currency) </a:t>
            </a:r>
            <a:r>
              <a:rPr lang="en-US" sz="2600" b="1" dirty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issued guidance encouraging financial institutions to offer youth savings programs. </a:t>
            </a:r>
            <a:endParaRPr lang="en-US" sz="2600" b="1" dirty="0" smtClean="0">
              <a:solidFill>
                <a:schemeClr val="bg2"/>
              </a:solidFill>
              <a:latin typeface="Univers 45 Ligh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34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61925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  <a:cs typeface="Times New Roman" pitchFamily="18" charset="0"/>
              </a:rPr>
              <a:t>Youth Savings Accounts</a:t>
            </a:r>
            <a:endParaRPr lang="en-US" sz="3600" b="1" cap="none" spc="0" dirty="0">
              <a:ln w="10160">
                <a:solidFill>
                  <a:schemeClr val="tx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76725"/>
            <a:ext cx="2438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57600" y="934147"/>
            <a:ext cx="49529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2"/>
                </a:solidFill>
              </a:rPr>
              <a:t>In school credit union programs are important </a:t>
            </a:r>
            <a:r>
              <a:rPr lang="en-US" sz="2600" b="1" dirty="0">
                <a:solidFill>
                  <a:schemeClr val="bg2"/>
                </a:solidFill>
              </a:rPr>
              <a:t>because research indicates that youth savings programs may be effective in helping improve long-term financial and educational outcomes, such as completing college.  </a:t>
            </a:r>
          </a:p>
        </p:txBody>
      </p:sp>
      <p:pic>
        <p:nvPicPr>
          <p:cNvPr id="1028" name="Picture 4" descr="http://home.comcast.net/~pobrien48/Atheis_School_house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3291"/>
            <a:ext cx="3124200" cy="408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31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052" y="209548"/>
            <a:ext cx="51657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  <a:cs typeface="Times New Roman" pitchFamily="18" charset="0"/>
              </a:rPr>
              <a:t>Looking Ahead to 2013</a:t>
            </a:r>
            <a:endParaRPr lang="en-US" sz="3600" b="1" cap="none" spc="0" dirty="0">
              <a:ln w="10160">
                <a:solidFill>
                  <a:schemeClr val="tx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047750"/>
            <a:ext cx="4446707" cy="685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CFPB</a:t>
            </a:r>
            <a:endParaRPr lang="en-US" sz="2400" b="1" dirty="0">
              <a:solidFill>
                <a:schemeClr val="bg2"/>
              </a:solidFill>
              <a:latin typeface="Univers 45 Light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1093470"/>
            <a:ext cx="3889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tx2"/>
                </a:solidFill>
                <a:latin typeface="Univers 45 Light" pitchFamily="34" charset="0"/>
                <a:cs typeface="Times New Roman" pitchFamily="18" charset="0"/>
              </a:rPr>
              <a:t>NCUA</a:t>
            </a:r>
            <a:endParaRPr lang="en-US" sz="2400" b="1" dirty="0">
              <a:solidFill>
                <a:schemeClr val="tx2"/>
              </a:solidFill>
              <a:latin typeface="Univers 45 Light" pitchFamily="34" charset="0"/>
              <a:cs typeface="Times New Roman" pitchFamily="18" charset="0"/>
            </a:endParaRPr>
          </a:p>
          <a:p>
            <a:pPr lvl="1"/>
            <a:endParaRPr lang="en-US" sz="2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76725"/>
            <a:ext cx="2438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28600" y="1581150"/>
            <a:ext cx="4446707" cy="208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3048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1pPr>
            <a:lvl2pPr marL="635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2pPr>
            <a:lvl3pPr marL="1016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3pPr>
            <a:lvl4pPr marL="1397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4pPr>
            <a:lvl5pPr marL="1778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5pPr>
            <a:lvl6pPr marL="22352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6pPr>
            <a:lvl7pPr marL="26924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7pPr>
            <a:lvl8pPr marL="31496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8pPr>
            <a:lvl9pPr marL="36068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High Cost Mortgages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Escrow Requirements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Ability to Repay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Servicing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407927" y="1463248"/>
            <a:ext cx="4446707" cy="208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3048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1pPr>
            <a:lvl2pPr marL="635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2pPr>
            <a:lvl3pPr marL="1016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3pPr>
            <a:lvl4pPr marL="1397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4pPr>
            <a:lvl5pPr marL="1778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5pPr>
            <a:lvl6pPr marL="22352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6pPr>
            <a:lvl7pPr marL="26924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7pPr>
            <a:lvl8pPr marL="31496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8pPr>
            <a:lvl9pPr marL="36068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Small Credit Union Rule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Low Income Designation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CU Troubled Condition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  <a:cs typeface="Times New Roman" pitchFamily="18" charset="0"/>
            </a:endParaRPr>
          </a:p>
        </p:txBody>
      </p:sp>
      <p:pic>
        <p:nvPicPr>
          <p:cNvPr id="2" name="StingerLoop112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"/>
            <a:ext cx="9220200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58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61925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  <a:cs typeface="Times New Roman" pitchFamily="18" charset="0"/>
              </a:rPr>
              <a:t>Youth Savings Accounts</a:t>
            </a:r>
            <a:endParaRPr lang="en-US" sz="3600" b="1" cap="none" spc="0" dirty="0">
              <a:ln w="10160">
                <a:solidFill>
                  <a:schemeClr val="tx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76725"/>
            <a:ext cx="2438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957441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2"/>
                </a:solidFill>
              </a:rPr>
              <a:t>T</a:t>
            </a:r>
            <a:r>
              <a:rPr lang="en-US" sz="2500" b="1" dirty="0" smtClean="0">
                <a:solidFill>
                  <a:schemeClr val="bg2"/>
                </a:solidFill>
              </a:rPr>
              <a:t>here </a:t>
            </a:r>
            <a:r>
              <a:rPr lang="en-US" sz="2500" b="1" dirty="0">
                <a:solidFill>
                  <a:schemeClr val="bg2"/>
                </a:solidFill>
              </a:rPr>
              <a:t>are no federal </a:t>
            </a:r>
            <a:r>
              <a:rPr lang="en-US" sz="2500" b="1" dirty="0" smtClean="0">
                <a:solidFill>
                  <a:schemeClr val="bg2"/>
                </a:solidFill>
              </a:rPr>
              <a:t>laws </a:t>
            </a:r>
            <a:r>
              <a:rPr lang="en-US" sz="2500" b="1" dirty="0">
                <a:solidFill>
                  <a:schemeClr val="bg2"/>
                </a:solidFill>
              </a:rPr>
              <a:t>that prohibits minors from opening savings accounts.  Deposit account relationships are governed by state contract laws. </a:t>
            </a:r>
            <a:endParaRPr lang="en-US" sz="2500" b="1" dirty="0" smtClean="0">
              <a:solidFill>
                <a:schemeClr val="bg2"/>
              </a:solidFill>
            </a:endParaRPr>
          </a:p>
          <a:p>
            <a:endParaRPr lang="en-US" sz="2500" b="1" dirty="0">
              <a:solidFill>
                <a:schemeClr val="bg2"/>
              </a:solidFill>
            </a:endParaRPr>
          </a:p>
          <a:p>
            <a:r>
              <a:rPr lang="en-US" sz="2500" b="1" dirty="0">
                <a:solidFill>
                  <a:schemeClr val="bg2"/>
                </a:solidFill>
              </a:rPr>
              <a:t>It is advised that your credit union consult with an attorney to determine if your minor members can open a deposit account without requiring a responsible adult to be a custodian or co-owner. 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5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61925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  <a:cs typeface="Times New Roman" pitchFamily="18" charset="0"/>
              </a:rPr>
              <a:t>Youth Savings Accounts</a:t>
            </a:r>
            <a:endParaRPr lang="en-US" sz="3600" b="1" cap="none" spc="0" dirty="0">
              <a:ln w="10160">
                <a:solidFill>
                  <a:schemeClr val="tx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76725"/>
            <a:ext cx="2438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957441"/>
            <a:ext cx="845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2"/>
                </a:solidFill>
              </a:rPr>
              <a:t>CIP requires that the credit union establish, maintain, and implement a written </a:t>
            </a:r>
            <a:r>
              <a:rPr lang="en-US" sz="2500" b="1" dirty="0" smtClean="0">
                <a:solidFill>
                  <a:schemeClr val="bg2"/>
                </a:solidFill>
              </a:rPr>
              <a:t>Customer Identification Program </a:t>
            </a:r>
            <a:r>
              <a:rPr lang="en-US" sz="2500" b="1" dirty="0">
                <a:solidFill>
                  <a:schemeClr val="bg2"/>
                </a:solidFill>
              </a:rPr>
              <a:t>appropriate for its size and type of business. </a:t>
            </a:r>
            <a:endParaRPr lang="en-US" sz="2500" b="1" dirty="0">
              <a:solidFill>
                <a:schemeClr val="bg2"/>
              </a:solidFill>
            </a:endParaRPr>
          </a:p>
        </p:txBody>
      </p:sp>
      <p:pic>
        <p:nvPicPr>
          <p:cNvPr id="2050" name="Picture 2" descr="http://ediscovery.typepad.com/photos/stock_photos/Check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51972"/>
            <a:ext cx="2600325" cy="26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20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61925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  <a:cs typeface="Times New Roman" pitchFamily="18" charset="0"/>
              </a:rPr>
              <a:t>Youth Savings Accounts</a:t>
            </a:r>
            <a:endParaRPr lang="en-US" sz="3600" b="1" cap="none" spc="0" dirty="0">
              <a:ln w="10160">
                <a:solidFill>
                  <a:schemeClr val="tx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76725"/>
            <a:ext cx="2438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808256"/>
            <a:ext cx="84582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2"/>
                </a:solidFill>
              </a:rPr>
              <a:t>Based on CIP the credit union must: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bg2"/>
                </a:solidFill>
              </a:rPr>
              <a:t>Verify </a:t>
            </a:r>
            <a:r>
              <a:rPr lang="en-US" sz="2200" b="1" dirty="0">
                <a:solidFill>
                  <a:schemeClr val="bg2"/>
                </a:solidFill>
              </a:rPr>
              <a:t>the identity of any member who wants to open an account, to the extent that is reasonable and practicable;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bg2"/>
                </a:solidFill>
              </a:rPr>
              <a:t>Maintain </a:t>
            </a:r>
            <a:r>
              <a:rPr lang="en-US" sz="2200" b="1" dirty="0">
                <a:solidFill>
                  <a:schemeClr val="bg2"/>
                </a:solidFill>
              </a:rPr>
              <a:t>records of the information used to verify the member’s identity;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bg2"/>
                </a:solidFill>
              </a:rPr>
              <a:t>Verify </a:t>
            </a:r>
            <a:r>
              <a:rPr lang="en-US" sz="2200" b="1" dirty="0">
                <a:solidFill>
                  <a:schemeClr val="bg2"/>
                </a:solidFill>
              </a:rPr>
              <a:t>that the member does not appear on any lists of known or suspected terrorists or terrorist organizations;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bg2"/>
                </a:solidFill>
              </a:rPr>
              <a:t>Provide </a:t>
            </a:r>
            <a:r>
              <a:rPr lang="en-US" sz="2200" b="1" dirty="0">
                <a:solidFill>
                  <a:schemeClr val="bg2"/>
                </a:solidFill>
              </a:rPr>
              <a:t>the member with notice that the credit union is requesting information to verify their identity. </a:t>
            </a:r>
          </a:p>
        </p:txBody>
      </p:sp>
    </p:spTree>
    <p:extLst>
      <p:ext uri="{BB962C8B-B14F-4D97-AF65-F5344CB8AC3E}">
        <p14:creationId xmlns:p14="http://schemas.microsoft.com/office/powerpoint/2010/main" val="4152535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052" y="209548"/>
            <a:ext cx="51657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34" charset="0"/>
                <a:cs typeface="Times New Roman" pitchFamily="18" charset="0"/>
              </a:rPr>
              <a:t>Looking Ahead to 2013</a:t>
            </a:r>
            <a:endParaRPr lang="en-US" sz="3600" b="1" cap="none" spc="0" dirty="0">
              <a:ln w="10160">
                <a:solidFill>
                  <a:schemeClr val="tx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047750"/>
            <a:ext cx="4446707" cy="685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CFPB</a:t>
            </a:r>
            <a:endParaRPr lang="en-US" sz="2400" b="1" dirty="0">
              <a:solidFill>
                <a:schemeClr val="bg2"/>
              </a:solidFill>
              <a:latin typeface="Univers 45 Light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1093470"/>
            <a:ext cx="3889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tx2"/>
                </a:solidFill>
                <a:latin typeface="Univers 45 Light" pitchFamily="34" charset="0"/>
                <a:cs typeface="Times New Roman" pitchFamily="18" charset="0"/>
              </a:rPr>
              <a:t>NCUA</a:t>
            </a:r>
            <a:endParaRPr lang="en-US" sz="2400" b="1" dirty="0">
              <a:solidFill>
                <a:schemeClr val="tx2"/>
              </a:solidFill>
              <a:latin typeface="Univers 45 Light" pitchFamily="34" charset="0"/>
              <a:cs typeface="Times New Roman" pitchFamily="18" charset="0"/>
            </a:endParaRPr>
          </a:p>
          <a:p>
            <a:pPr lvl="1"/>
            <a:endParaRPr lang="en-US" sz="2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76725"/>
            <a:ext cx="2438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28600" y="1581150"/>
            <a:ext cx="4446707" cy="208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3048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1pPr>
            <a:lvl2pPr marL="635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2pPr>
            <a:lvl3pPr marL="1016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3pPr>
            <a:lvl4pPr marL="1397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4pPr>
            <a:lvl5pPr marL="1778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5pPr>
            <a:lvl6pPr marL="22352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6pPr>
            <a:lvl7pPr marL="26924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7pPr>
            <a:lvl8pPr marL="31496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8pPr>
            <a:lvl9pPr marL="36068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High Cost Mortgages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Escrow Requirements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Ability to Repay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Servicing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407927" y="1463248"/>
            <a:ext cx="4446707" cy="208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3048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1pPr>
            <a:lvl2pPr marL="635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2pPr>
            <a:lvl3pPr marL="1016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3pPr>
            <a:lvl4pPr marL="1397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4pPr>
            <a:lvl5pPr marL="1778000" indent="-3048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 Light"/>
              </a:defRPr>
            </a:lvl5pPr>
            <a:lvl6pPr marL="22352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6pPr>
            <a:lvl7pPr marL="26924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7pPr>
            <a:lvl8pPr marL="31496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8pPr>
            <a:lvl9pPr marL="3606800" indent="-304800" algn="l" rtl="0" fontAlgn="base">
              <a:spcBef>
                <a:spcPts val="20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Gill Sans Light" charset="0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Small Credit Union Rule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Low Income Designation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Univers 45 Light" pitchFamily="34" charset="0"/>
                <a:cs typeface="Times New Roman" pitchFamily="18" charset="0"/>
              </a:rPr>
              <a:t>CU Troubled Condition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45 Light" pitchFamily="34" charset="0"/>
              <a:cs typeface="Times New Roman" pitchFamily="18" charset="0"/>
            </a:endParaRPr>
          </a:p>
        </p:txBody>
      </p:sp>
      <p:pic>
        <p:nvPicPr>
          <p:cNvPr id="2" name="StingerLoop112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"/>
            <a:ext cx="9220200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13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9" grpId="0"/>
      <p:bldP spid="8" grpId="0"/>
    </p:bld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 Light"/>
        <a:ea typeface="ヒラギノ角ゴ ProN W3"/>
        <a:cs typeface=""/>
      </a:majorFont>
      <a:minorFont>
        <a:latin typeface="Gill Sans Light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-128"/>
            <a:sym typeface="Gill Sans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Pages>0</Pages>
  <Words>337</Words>
  <Characters>0</Characters>
  <Application>Microsoft Office PowerPoint</Application>
  <PresentationFormat>On-screen Show (16:9)</PresentationFormat>
  <Lines>0</Lines>
  <Paragraphs>49</Paragraphs>
  <Slides>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Gill Sans Light</vt:lpstr>
      <vt:lpstr>Times New Roman</vt:lpstr>
      <vt:lpstr>Univers 45 Light</vt:lpstr>
      <vt:lpstr>Univers 55</vt:lpstr>
      <vt:lpstr>ヒラギノ角ゴ ProN W3</vt:lpstr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Infosys</dc:creator>
  <cp:lastModifiedBy>Shawn Wolbert</cp:lastModifiedBy>
  <cp:revision>227</cp:revision>
  <dcterms:modified xsi:type="dcterms:W3CDTF">2015-04-02T02:10:06Z</dcterms:modified>
</cp:coreProperties>
</file>